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Date Placeholder 29"/>
          <p:cNvSpPr>
            <a:spLocks noGrp="1"/>
          </p:cNvSpPr>
          <p:nvPr>
            <p:ph type="dt" sz="half" idx="10"/>
          </p:nvPr>
        </p:nvSpPr>
        <p:spPr/>
        <p:txBody>
          <a:bodyPr/>
          <a:lstStyle/>
          <a:p>
            <a:fld id="{CA95CF62-95BD-49AE-8B40-2EAA07351037}" type="datetimeFigureOut">
              <a:rPr lang="es-ES" smtClean="0"/>
              <a:pPr/>
              <a:t>20/02/2013</a:t>
            </a:fld>
            <a:endParaRPr lang="es-ES"/>
          </a:p>
        </p:txBody>
      </p:sp>
      <p:sp>
        <p:nvSpPr>
          <p:cNvPr id="19" name="Footer Placeholder 18"/>
          <p:cNvSpPr>
            <a:spLocks noGrp="1"/>
          </p:cNvSpPr>
          <p:nvPr>
            <p:ph type="ftr" sz="quarter" idx="11"/>
          </p:nvPr>
        </p:nvSpPr>
        <p:spPr/>
        <p:txBody>
          <a:bodyPr/>
          <a:lstStyle/>
          <a:p>
            <a:endParaRPr lang="es-ES"/>
          </a:p>
        </p:txBody>
      </p:sp>
      <p:sp>
        <p:nvSpPr>
          <p:cNvPr id="27" name="Slide Number Placeholder 26"/>
          <p:cNvSpPr>
            <a:spLocks noGrp="1"/>
          </p:cNvSpPr>
          <p:nvPr>
            <p:ph type="sldNum" sz="quarter" idx="12"/>
          </p:nvPr>
        </p:nvSpPr>
        <p:spPr/>
        <p:txBody>
          <a:bodyPr/>
          <a:lstStyle/>
          <a:p>
            <a:fld id="{4E0F0F31-6009-44D6-B79E-648A6DBBB951}"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s-ES" smtClean="0"/>
              <a:t>Haga clic para modificar el estilo de título del patrón</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Date Placeholder 3"/>
          <p:cNvSpPr>
            <a:spLocks noGrp="1"/>
          </p:cNvSpPr>
          <p:nvPr>
            <p:ph type="dt" sz="half" idx="10"/>
          </p:nvPr>
        </p:nvSpPr>
        <p:spPr/>
        <p:txBody>
          <a:bodyPr/>
          <a:lstStyle/>
          <a:p>
            <a:fld id="{CA95CF62-95BD-49AE-8B40-2EAA07351037}" type="datetimeFigureOut">
              <a:rPr lang="es-ES" smtClean="0"/>
              <a:pPr/>
              <a:t>20/02/2013</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4E0F0F31-6009-44D6-B79E-648A6DBBB951}"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Date Placeholder 3"/>
          <p:cNvSpPr>
            <a:spLocks noGrp="1"/>
          </p:cNvSpPr>
          <p:nvPr>
            <p:ph type="dt" sz="half" idx="10"/>
          </p:nvPr>
        </p:nvSpPr>
        <p:spPr/>
        <p:txBody>
          <a:bodyPr/>
          <a:lstStyle/>
          <a:p>
            <a:fld id="{CA95CF62-95BD-49AE-8B40-2EAA07351037}" type="datetimeFigureOut">
              <a:rPr lang="es-ES" smtClean="0"/>
              <a:pPr/>
              <a:t>20/02/2013</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4E0F0F31-6009-44D6-B79E-648A6DBBB951}"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s-ES" smtClean="0"/>
              <a:t>Haga clic para modificar el estilo de título del patrón</a:t>
            </a:r>
            <a:endParaRPr kumimoji="0" lang="en-US"/>
          </a:p>
        </p:txBody>
      </p:sp>
      <p:sp>
        <p:nvSpPr>
          <p:cNvPr id="3" name="Content Placeholder 2"/>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Date Placeholder 3"/>
          <p:cNvSpPr>
            <a:spLocks noGrp="1"/>
          </p:cNvSpPr>
          <p:nvPr>
            <p:ph type="dt" sz="half" idx="10"/>
          </p:nvPr>
        </p:nvSpPr>
        <p:spPr/>
        <p:txBody>
          <a:bodyPr/>
          <a:lstStyle/>
          <a:p>
            <a:fld id="{CA95CF62-95BD-49AE-8B40-2EAA07351037}" type="datetimeFigureOut">
              <a:rPr lang="es-ES" smtClean="0"/>
              <a:pPr/>
              <a:t>20/02/2013</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4E0F0F31-6009-44D6-B79E-648A6DBBB951}"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Date Placeholder 3"/>
          <p:cNvSpPr>
            <a:spLocks noGrp="1"/>
          </p:cNvSpPr>
          <p:nvPr>
            <p:ph type="dt" sz="half" idx="10"/>
          </p:nvPr>
        </p:nvSpPr>
        <p:spPr/>
        <p:txBody>
          <a:bodyPr/>
          <a:lstStyle/>
          <a:p>
            <a:fld id="{CA95CF62-95BD-49AE-8B40-2EAA07351037}" type="datetimeFigureOut">
              <a:rPr lang="es-ES" smtClean="0"/>
              <a:pPr/>
              <a:t>20/02/2013</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4E0F0F31-6009-44D6-B79E-648A6DBBB951}"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Date Placeholder 4"/>
          <p:cNvSpPr>
            <a:spLocks noGrp="1"/>
          </p:cNvSpPr>
          <p:nvPr>
            <p:ph type="dt" sz="half" idx="10"/>
          </p:nvPr>
        </p:nvSpPr>
        <p:spPr/>
        <p:txBody>
          <a:bodyPr/>
          <a:lstStyle/>
          <a:p>
            <a:fld id="{CA95CF62-95BD-49AE-8B40-2EAA07351037}" type="datetimeFigureOut">
              <a:rPr lang="es-ES" smtClean="0"/>
              <a:pPr/>
              <a:t>20/02/2013</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4E0F0F31-6009-44D6-B79E-648A6DBBB951}"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Date Placeholder 6"/>
          <p:cNvSpPr>
            <a:spLocks noGrp="1"/>
          </p:cNvSpPr>
          <p:nvPr>
            <p:ph type="dt" sz="half" idx="10"/>
          </p:nvPr>
        </p:nvSpPr>
        <p:spPr/>
        <p:txBody>
          <a:bodyPr/>
          <a:lstStyle/>
          <a:p>
            <a:fld id="{CA95CF62-95BD-49AE-8B40-2EAA07351037}" type="datetimeFigureOut">
              <a:rPr lang="es-ES" smtClean="0"/>
              <a:pPr/>
              <a:t>20/02/2013</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4E0F0F31-6009-44D6-B79E-648A6DBBB951}"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Date Placeholder 2"/>
          <p:cNvSpPr>
            <a:spLocks noGrp="1"/>
          </p:cNvSpPr>
          <p:nvPr>
            <p:ph type="dt" sz="half" idx="10"/>
          </p:nvPr>
        </p:nvSpPr>
        <p:spPr/>
        <p:txBody>
          <a:bodyPr/>
          <a:lstStyle/>
          <a:p>
            <a:fld id="{CA95CF62-95BD-49AE-8B40-2EAA07351037}" type="datetimeFigureOut">
              <a:rPr lang="es-ES" smtClean="0"/>
              <a:pPr/>
              <a:t>20/02/2013</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4E0F0F31-6009-44D6-B79E-648A6DBBB951}"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95CF62-95BD-49AE-8B40-2EAA07351037}" type="datetimeFigureOut">
              <a:rPr lang="es-ES" smtClean="0"/>
              <a:pPr/>
              <a:t>20/02/2013</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4E0F0F31-6009-44D6-B79E-648A6DBBB951}"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Date Placeholder 4"/>
          <p:cNvSpPr>
            <a:spLocks noGrp="1"/>
          </p:cNvSpPr>
          <p:nvPr>
            <p:ph type="dt" sz="half" idx="10"/>
          </p:nvPr>
        </p:nvSpPr>
        <p:spPr/>
        <p:txBody>
          <a:bodyPr/>
          <a:lstStyle/>
          <a:p>
            <a:fld id="{CA95CF62-95BD-49AE-8B40-2EAA07351037}" type="datetimeFigureOut">
              <a:rPr lang="es-ES" smtClean="0"/>
              <a:pPr/>
              <a:t>20/02/2013</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4E0F0F31-6009-44D6-B79E-648A6DBBB951}"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Date Placeholder 4"/>
          <p:cNvSpPr>
            <a:spLocks noGrp="1"/>
          </p:cNvSpPr>
          <p:nvPr>
            <p:ph type="dt" sz="half" idx="10"/>
          </p:nvPr>
        </p:nvSpPr>
        <p:spPr/>
        <p:txBody>
          <a:bodyPr/>
          <a:lstStyle/>
          <a:p>
            <a:fld id="{CA95CF62-95BD-49AE-8B40-2EAA07351037}" type="datetimeFigureOut">
              <a:rPr lang="es-ES" smtClean="0"/>
              <a:pPr/>
              <a:t>20/02/2013</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a:xfrm>
            <a:off x="8077200" y="6356350"/>
            <a:ext cx="609600" cy="365125"/>
          </a:xfrm>
        </p:spPr>
        <p:txBody>
          <a:bodyPr/>
          <a:lstStyle/>
          <a:p>
            <a:fld id="{4E0F0F31-6009-44D6-B79E-648A6DBBB951}" type="slidenum">
              <a:rPr lang="es-ES" smtClean="0"/>
              <a:pPr/>
              <a:t>‹Nº›</a:t>
            </a:fld>
            <a:endParaRPr lang="es-E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smtClean="0"/>
              <a:t>Haga clic en el icono para agregar una imagen</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A95CF62-95BD-49AE-8B40-2EAA07351037}" type="datetimeFigureOut">
              <a:rPr lang="es-ES" smtClean="0"/>
              <a:pPr/>
              <a:t>20/02/2013</a:t>
            </a:fld>
            <a:endParaRPr lang="es-E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s-E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E0F0F31-6009-44D6-B79E-648A6DBBB951}" type="slidenum">
              <a:rPr lang="es-ES" smtClean="0"/>
              <a:pPr/>
              <a:t>‹Nº›</a:t>
            </a:fld>
            <a:endParaRPr lang="es-E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google.com.mx/url?sa=i&amp;source=images&amp;cd=&amp;cad=rja&amp;docid=-64OnE6xlIwuDM&amp;tbnid=GulMgm165nfcZM:&amp;ved=0CAgQjRwwAA&amp;url=http://www.actitudyaccion.com/gracias-gracias-gracias/&amp;ei=fm8lUbPzGcS42gWqhoH4Ag&amp;psig=AFQjCNG9e1BMz4aaQ-35HYKolhyxWhVSeg&amp;ust=1361494270483509"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476672"/>
            <a:ext cx="7772400" cy="5472608"/>
          </a:xfrm>
        </p:spPr>
        <p:txBody>
          <a:bodyPr>
            <a:noAutofit/>
          </a:bodyPr>
          <a:lstStyle/>
          <a:p>
            <a:r>
              <a:rPr lang="es-ES" sz="1800" b="1" dirty="0" smtClean="0">
                <a:solidFill>
                  <a:schemeClr val="bg1"/>
                </a:solidFill>
                <a:latin typeface="Arial" pitchFamily="34" charset="0"/>
                <a:cs typeface="Arial" pitchFamily="34" charset="0"/>
              </a:rPr>
              <a:t>INSTITUTO POLITECNICO NACIONAL</a:t>
            </a:r>
            <a:r>
              <a:rPr lang="es-ES" sz="1800" dirty="0" smtClean="0">
                <a:solidFill>
                  <a:schemeClr val="bg1"/>
                </a:solidFill>
                <a:latin typeface="Arial" pitchFamily="34" charset="0"/>
                <a:cs typeface="Arial" pitchFamily="34" charset="0"/>
              </a:rPr>
              <a:t/>
            </a:r>
            <a:br>
              <a:rPr lang="es-ES" sz="1800" dirty="0" smtClean="0">
                <a:solidFill>
                  <a:schemeClr val="bg1"/>
                </a:solidFill>
                <a:latin typeface="Arial" pitchFamily="34" charset="0"/>
                <a:cs typeface="Arial" pitchFamily="34" charset="0"/>
              </a:rPr>
            </a:br>
            <a:r>
              <a:rPr lang="es-ES" sz="1800" b="1" dirty="0" smtClean="0">
                <a:solidFill>
                  <a:schemeClr val="bg1"/>
                </a:solidFill>
                <a:latin typeface="Arial" pitchFamily="34" charset="0"/>
                <a:cs typeface="Arial" pitchFamily="34" charset="0"/>
              </a:rPr>
              <a:t> </a:t>
            </a:r>
            <a:r>
              <a:rPr lang="es-ES" sz="1800" dirty="0" smtClean="0">
                <a:solidFill>
                  <a:schemeClr val="bg1"/>
                </a:solidFill>
                <a:latin typeface="Arial" pitchFamily="34" charset="0"/>
                <a:cs typeface="Arial" pitchFamily="34" charset="0"/>
              </a:rPr>
              <a:t/>
            </a:r>
            <a:br>
              <a:rPr lang="es-ES" sz="1800" dirty="0" smtClean="0">
                <a:solidFill>
                  <a:schemeClr val="bg1"/>
                </a:solidFill>
                <a:latin typeface="Arial" pitchFamily="34" charset="0"/>
                <a:cs typeface="Arial" pitchFamily="34" charset="0"/>
              </a:rPr>
            </a:br>
            <a:r>
              <a:rPr lang="es-ES" sz="1800" b="1" dirty="0" smtClean="0">
                <a:solidFill>
                  <a:schemeClr val="bg1"/>
                </a:solidFill>
                <a:latin typeface="Arial" pitchFamily="34" charset="0"/>
                <a:cs typeface="Arial" pitchFamily="34" charset="0"/>
              </a:rPr>
              <a:t>ESCUELA SUPERIOR DE COMERCIO Y ADMINISTRACION</a:t>
            </a:r>
            <a:r>
              <a:rPr lang="es-ES" sz="1800" dirty="0" smtClean="0">
                <a:solidFill>
                  <a:schemeClr val="bg1"/>
                </a:solidFill>
                <a:latin typeface="Arial" pitchFamily="34" charset="0"/>
                <a:cs typeface="Arial" pitchFamily="34" charset="0"/>
              </a:rPr>
              <a:t/>
            </a:r>
            <a:br>
              <a:rPr lang="es-ES" sz="1800" dirty="0" smtClean="0">
                <a:solidFill>
                  <a:schemeClr val="bg1"/>
                </a:solidFill>
                <a:latin typeface="Arial" pitchFamily="34" charset="0"/>
                <a:cs typeface="Arial" pitchFamily="34" charset="0"/>
              </a:rPr>
            </a:br>
            <a:r>
              <a:rPr lang="es-ES" sz="1800" b="1" dirty="0" smtClean="0">
                <a:solidFill>
                  <a:schemeClr val="bg1"/>
                </a:solidFill>
                <a:latin typeface="Arial" pitchFamily="34" charset="0"/>
                <a:cs typeface="Arial" pitchFamily="34" charset="0"/>
              </a:rPr>
              <a:t> </a:t>
            </a:r>
            <a:r>
              <a:rPr lang="es-ES" sz="1800" dirty="0" smtClean="0">
                <a:solidFill>
                  <a:schemeClr val="bg1"/>
                </a:solidFill>
                <a:latin typeface="Arial" pitchFamily="34" charset="0"/>
                <a:cs typeface="Arial" pitchFamily="34" charset="0"/>
              </a:rPr>
              <a:t/>
            </a:r>
            <a:br>
              <a:rPr lang="es-ES" sz="1800" dirty="0" smtClean="0">
                <a:solidFill>
                  <a:schemeClr val="bg1"/>
                </a:solidFill>
                <a:latin typeface="Arial" pitchFamily="34" charset="0"/>
                <a:cs typeface="Arial" pitchFamily="34" charset="0"/>
              </a:rPr>
            </a:br>
            <a:r>
              <a:rPr lang="es-ES" sz="1800" b="1" dirty="0" smtClean="0">
                <a:solidFill>
                  <a:schemeClr val="bg1"/>
                </a:solidFill>
                <a:latin typeface="Arial" pitchFamily="34" charset="0"/>
                <a:cs typeface="Arial" pitchFamily="34" charset="0"/>
              </a:rPr>
              <a:t>TEMA:</a:t>
            </a:r>
            <a:r>
              <a:rPr lang="es-ES" sz="1800" dirty="0" smtClean="0">
                <a:solidFill>
                  <a:schemeClr val="bg1"/>
                </a:solidFill>
                <a:latin typeface="Arial" pitchFamily="34" charset="0"/>
                <a:cs typeface="Arial" pitchFamily="34" charset="0"/>
              </a:rPr>
              <a:t/>
            </a:r>
            <a:br>
              <a:rPr lang="es-ES" sz="1800" dirty="0" smtClean="0">
                <a:solidFill>
                  <a:schemeClr val="bg1"/>
                </a:solidFill>
                <a:latin typeface="Arial" pitchFamily="34" charset="0"/>
                <a:cs typeface="Arial" pitchFamily="34" charset="0"/>
              </a:rPr>
            </a:br>
            <a:r>
              <a:rPr lang="es-ES" sz="1800" dirty="0" smtClean="0">
                <a:solidFill>
                  <a:schemeClr val="bg1"/>
                </a:solidFill>
                <a:latin typeface="Arial" pitchFamily="34" charset="0"/>
                <a:cs typeface="Arial" pitchFamily="34" charset="0"/>
              </a:rPr>
              <a:t>POSTULADOS BASICOS DE CONTABILIDAD GUBERNAMENTAL</a:t>
            </a:r>
            <a:br>
              <a:rPr lang="es-ES" sz="1800" dirty="0" smtClean="0">
                <a:solidFill>
                  <a:schemeClr val="bg1"/>
                </a:solidFill>
                <a:latin typeface="Arial" pitchFamily="34" charset="0"/>
                <a:cs typeface="Arial" pitchFamily="34" charset="0"/>
              </a:rPr>
            </a:br>
            <a:r>
              <a:rPr lang="es-ES" sz="1800" b="1" dirty="0" smtClean="0">
                <a:solidFill>
                  <a:schemeClr val="bg1"/>
                </a:solidFill>
                <a:latin typeface="Arial" pitchFamily="34" charset="0"/>
                <a:cs typeface="Arial" pitchFamily="34" charset="0"/>
              </a:rPr>
              <a:t> </a:t>
            </a:r>
            <a:r>
              <a:rPr lang="es-ES" sz="1800" dirty="0" smtClean="0">
                <a:solidFill>
                  <a:schemeClr val="bg1"/>
                </a:solidFill>
                <a:latin typeface="Arial" pitchFamily="34" charset="0"/>
                <a:cs typeface="Arial" pitchFamily="34" charset="0"/>
              </a:rPr>
              <a:t/>
            </a:r>
            <a:br>
              <a:rPr lang="es-ES" sz="1800" dirty="0" smtClean="0">
                <a:solidFill>
                  <a:schemeClr val="bg1"/>
                </a:solidFill>
                <a:latin typeface="Arial" pitchFamily="34" charset="0"/>
                <a:cs typeface="Arial" pitchFamily="34" charset="0"/>
              </a:rPr>
            </a:br>
            <a:r>
              <a:rPr lang="es-ES" sz="1800" b="1" dirty="0" smtClean="0">
                <a:solidFill>
                  <a:schemeClr val="bg1"/>
                </a:solidFill>
                <a:latin typeface="Arial" pitchFamily="34" charset="0"/>
                <a:cs typeface="Arial" pitchFamily="34" charset="0"/>
              </a:rPr>
              <a:t>EQUIPO: </a:t>
            </a:r>
            <a:r>
              <a:rPr lang="es-ES" sz="1800" dirty="0" smtClean="0">
                <a:solidFill>
                  <a:schemeClr val="bg1"/>
                </a:solidFill>
                <a:latin typeface="Arial" pitchFamily="34" charset="0"/>
                <a:cs typeface="Arial" pitchFamily="34" charset="0"/>
              </a:rPr>
              <a:t>12</a:t>
            </a:r>
            <a:br>
              <a:rPr lang="es-ES" sz="1800" dirty="0" smtClean="0">
                <a:solidFill>
                  <a:schemeClr val="bg1"/>
                </a:solidFill>
                <a:latin typeface="Arial" pitchFamily="34" charset="0"/>
                <a:cs typeface="Arial" pitchFamily="34" charset="0"/>
              </a:rPr>
            </a:br>
            <a:r>
              <a:rPr lang="es-ES" sz="1800" dirty="0" smtClean="0">
                <a:solidFill>
                  <a:schemeClr val="bg1"/>
                </a:solidFill>
                <a:latin typeface="Arial" pitchFamily="34" charset="0"/>
                <a:cs typeface="Arial" pitchFamily="34" charset="0"/>
              </a:rPr>
              <a:t/>
            </a:r>
            <a:br>
              <a:rPr lang="es-ES" sz="1800" dirty="0" smtClean="0">
                <a:solidFill>
                  <a:schemeClr val="bg1"/>
                </a:solidFill>
                <a:latin typeface="Arial" pitchFamily="34" charset="0"/>
                <a:cs typeface="Arial" pitchFamily="34" charset="0"/>
              </a:rPr>
            </a:br>
            <a:r>
              <a:rPr lang="es-ES" sz="1800" b="1" dirty="0" smtClean="0">
                <a:solidFill>
                  <a:schemeClr val="bg1"/>
                </a:solidFill>
                <a:latin typeface="Arial" pitchFamily="34" charset="0"/>
                <a:cs typeface="Arial" pitchFamily="34" charset="0"/>
              </a:rPr>
              <a:t>INTEGRANTES DEL EQUIPO:</a:t>
            </a:r>
            <a:r>
              <a:rPr lang="es-ES" sz="1800" dirty="0" smtClean="0">
                <a:solidFill>
                  <a:schemeClr val="bg1"/>
                </a:solidFill>
                <a:latin typeface="Arial" pitchFamily="34" charset="0"/>
                <a:cs typeface="Arial" pitchFamily="34" charset="0"/>
              </a:rPr>
              <a:t/>
            </a:r>
            <a:br>
              <a:rPr lang="es-ES" sz="1800" dirty="0" smtClean="0">
                <a:solidFill>
                  <a:schemeClr val="bg1"/>
                </a:solidFill>
                <a:latin typeface="Arial" pitchFamily="34" charset="0"/>
                <a:cs typeface="Arial" pitchFamily="34" charset="0"/>
              </a:rPr>
            </a:br>
            <a:r>
              <a:rPr lang="es-ES" sz="1800" dirty="0" smtClean="0">
                <a:solidFill>
                  <a:schemeClr val="bg1"/>
                </a:solidFill>
                <a:latin typeface="Arial" pitchFamily="34" charset="0"/>
                <a:cs typeface="Arial" pitchFamily="34" charset="0"/>
              </a:rPr>
              <a:t> Garcia </a:t>
            </a:r>
            <a:r>
              <a:rPr lang="es-ES" sz="1800" smtClean="0">
                <a:solidFill>
                  <a:schemeClr val="bg1"/>
                </a:solidFill>
                <a:latin typeface="Arial" pitchFamily="34" charset="0"/>
                <a:cs typeface="Arial" pitchFamily="34" charset="0"/>
              </a:rPr>
              <a:t>Balcázar Eduardo   </a:t>
            </a:r>
            <a:r>
              <a:rPr lang="es-ES" sz="1800" dirty="0" smtClean="0">
                <a:solidFill>
                  <a:schemeClr val="bg1"/>
                </a:solidFill>
                <a:latin typeface="Arial" pitchFamily="34" charset="0"/>
                <a:cs typeface="Arial" pitchFamily="34" charset="0"/>
              </a:rPr>
              <a:t/>
            </a:r>
            <a:br>
              <a:rPr lang="es-ES" sz="1800" dirty="0" smtClean="0">
                <a:solidFill>
                  <a:schemeClr val="bg1"/>
                </a:solidFill>
                <a:latin typeface="Arial" pitchFamily="34" charset="0"/>
                <a:cs typeface="Arial" pitchFamily="34" charset="0"/>
              </a:rPr>
            </a:br>
            <a:r>
              <a:rPr lang="es-MX" sz="1800" dirty="0" smtClean="0">
                <a:solidFill>
                  <a:schemeClr val="bg1"/>
                </a:solidFill>
                <a:latin typeface="Arial" pitchFamily="34" charset="0"/>
                <a:cs typeface="Arial" pitchFamily="34" charset="0"/>
              </a:rPr>
              <a:t>Tapia Hipolito Mara Isabel</a:t>
            </a:r>
            <a:r>
              <a:rPr lang="es-MX" sz="1600" dirty="0" smtClean="0">
                <a:solidFill>
                  <a:schemeClr val="bg1"/>
                </a:solidFill>
                <a:latin typeface="Arial" pitchFamily="34" charset="0"/>
                <a:cs typeface="Arial" pitchFamily="34" charset="0"/>
              </a:rPr>
              <a:t>.</a:t>
            </a:r>
            <a:r>
              <a:rPr lang="es-ES" sz="1600" dirty="0" smtClean="0">
                <a:solidFill>
                  <a:schemeClr val="bg1"/>
                </a:solidFill>
                <a:latin typeface="Arial" pitchFamily="34" charset="0"/>
                <a:cs typeface="Arial" pitchFamily="34" charset="0"/>
              </a:rPr>
              <a:t/>
            </a:r>
            <a:br>
              <a:rPr lang="es-ES" sz="1600" dirty="0" smtClean="0">
                <a:solidFill>
                  <a:schemeClr val="bg1"/>
                </a:solidFill>
                <a:latin typeface="Arial" pitchFamily="34" charset="0"/>
                <a:cs typeface="Arial" pitchFamily="34" charset="0"/>
              </a:rPr>
            </a:br>
            <a:endParaRPr lang="es-ES" sz="1600" dirty="0">
              <a:solidFill>
                <a:schemeClr val="bg1"/>
              </a:solidFill>
              <a:latin typeface="Arial" pitchFamily="34" charset="0"/>
              <a:cs typeface="Arial" pitchFamily="34" charset="0"/>
            </a:endParaRPr>
          </a:p>
        </p:txBody>
      </p:sp>
      <p:pic>
        <p:nvPicPr>
          <p:cNvPr id="4" name="3 Imagen" descr="Descripción: http://www.noticias0.com/wp-content/uploads/2009/01/ipn.jpg"/>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23528" y="476672"/>
            <a:ext cx="869950" cy="1275715"/>
          </a:xfrm>
          <a:prstGeom prst="rect">
            <a:avLst/>
          </a:prstGeom>
          <a:noFill/>
        </p:spPr>
      </p:pic>
      <p:pic>
        <p:nvPicPr>
          <p:cNvPr id="5" name="4 Imagen" descr="Descripción: http://www.esacademic.com/pictures/eswiki/69/Esca.jpg"/>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740352" y="349037"/>
            <a:ext cx="1059180" cy="140335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marL="571500" indent="-571500">
              <a:buFont typeface="Wingdings" pitchFamily="2" charset="2"/>
              <a:buChar char="Ø"/>
            </a:pPr>
            <a:r>
              <a:rPr lang="es-ES" dirty="0" smtClean="0"/>
              <a:t>DEVENGO CONTABLE </a:t>
            </a:r>
            <a:endParaRPr lang="es-ES" dirty="0"/>
          </a:p>
        </p:txBody>
      </p:sp>
      <p:sp>
        <p:nvSpPr>
          <p:cNvPr id="3" name="2 Marcador de contenido"/>
          <p:cNvSpPr>
            <a:spLocks noGrp="1"/>
          </p:cNvSpPr>
          <p:nvPr>
            <p:ph idx="1"/>
          </p:nvPr>
        </p:nvSpPr>
        <p:spPr/>
        <p:txBody>
          <a:bodyPr/>
          <a:lstStyle/>
          <a:p>
            <a:pPr marL="0" indent="0">
              <a:buNone/>
            </a:pPr>
            <a:r>
              <a:rPr lang="es-ES" dirty="0"/>
              <a:t>L</a:t>
            </a:r>
            <a:r>
              <a:rPr lang="es-ES" dirty="0" smtClean="0"/>
              <a:t>os registros contables de los entes públicos se llevaran con base acumulativa. El ingreso devengado, es el momento contable que se realiza cuando existe jurídicamente el derecho de cobro de impuestos, derechos, productos, aprovechamiento y otros ingresos por parte de los entes públicos.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620688"/>
            <a:ext cx="8229600" cy="5505475"/>
          </a:xfrm>
        </p:spPr>
        <p:txBody>
          <a:bodyPr/>
          <a:lstStyle/>
          <a:p>
            <a:pPr marL="0" indent="0">
              <a:buNone/>
            </a:pPr>
            <a:r>
              <a:rPr lang="es-ES" dirty="0" smtClean="0"/>
              <a:t>El gasto devengado es el momento contable que refleja el reconocimiento de una obligación de pago a favor de terceros por la recepción de conformidad de bienes, servicios y obras publicas contratados así como de las obligaciones que derivan de tratados, leyes, decretos, resoluciones y sentencias definitivas.</a:t>
            </a:r>
          </a:p>
          <a:p>
            <a:pPr marL="0" indent="0">
              <a:buNone/>
            </a:pPr>
            <a:r>
              <a:rPr lang="es-ES" dirty="0" smtClean="0"/>
              <a:t>Periodos contables.</a:t>
            </a:r>
          </a:p>
          <a:p>
            <a:pPr marL="0" indent="0">
              <a:buNone/>
            </a:pPr>
            <a:endParaRPr lang="es-E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marL="571500" indent="-571500">
              <a:buFont typeface="Wingdings" pitchFamily="2" charset="2"/>
              <a:buChar char="Ø"/>
            </a:pPr>
            <a:r>
              <a:rPr lang="es-ES" dirty="0" smtClean="0"/>
              <a:t>VALUACION</a:t>
            </a:r>
            <a:endParaRPr lang="es-ES" dirty="0"/>
          </a:p>
        </p:txBody>
      </p:sp>
      <p:sp>
        <p:nvSpPr>
          <p:cNvPr id="3" name="2 Marcador de contenido"/>
          <p:cNvSpPr>
            <a:spLocks noGrp="1"/>
          </p:cNvSpPr>
          <p:nvPr>
            <p:ph idx="1"/>
          </p:nvPr>
        </p:nvSpPr>
        <p:spPr/>
        <p:txBody>
          <a:bodyPr/>
          <a:lstStyle/>
          <a:p>
            <a:pPr marL="0" indent="0">
              <a:buNone/>
            </a:pPr>
            <a:r>
              <a:rPr lang="es-ES" dirty="0" smtClean="0"/>
              <a:t>Todos los eventos que afecten económicamente al ente publico deben ser cuantificados en términos monetarios y se registran al costo histórico o al valor económico mas objetivo registrándose en moneda nacional.</a:t>
            </a:r>
            <a:endParaRPr lang="es-E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marL="571500" indent="-571500">
              <a:buFont typeface="Wingdings" pitchFamily="2" charset="2"/>
              <a:buChar char="Ø"/>
            </a:pPr>
            <a:r>
              <a:rPr lang="es-ES" dirty="0" smtClean="0"/>
              <a:t>DUALIDAD ECONOMICA</a:t>
            </a:r>
            <a:endParaRPr lang="es-ES" dirty="0"/>
          </a:p>
        </p:txBody>
      </p:sp>
      <p:sp>
        <p:nvSpPr>
          <p:cNvPr id="3" name="2 Marcador de contenido"/>
          <p:cNvSpPr>
            <a:spLocks noGrp="1"/>
          </p:cNvSpPr>
          <p:nvPr>
            <p:ph idx="1"/>
          </p:nvPr>
        </p:nvSpPr>
        <p:spPr/>
        <p:txBody>
          <a:bodyPr/>
          <a:lstStyle/>
          <a:p>
            <a:pPr marL="0" indent="0">
              <a:buNone/>
            </a:pPr>
            <a:r>
              <a:rPr lang="es-ES" dirty="0" smtClean="0"/>
              <a:t>El ente publico debe reconocer en la contabilidad, la representación de las transferencias y algún otro evento que afecte su situación financiera, su composición por los recursos asignados para el logro de sus fines y por sus fuentes, conforme a los derechos y obligaciones.</a:t>
            </a:r>
            <a:endParaRPr lang="es-E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404664"/>
            <a:ext cx="8229600" cy="1143000"/>
          </a:xfrm>
        </p:spPr>
        <p:txBody>
          <a:bodyPr/>
          <a:lstStyle/>
          <a:p>
            <a:pPr marL="571500" indent="-571500">
              <a:buFont typeface="Wingdings" pitchFamily="2" charset="2"/>
              <a:buChar char="Ø"/>
            </a:pPr>
            <a:r>
              <a:rPr lang="es-ES" dirty="0" smtClean="0"/>
              <a:t>CONSISTENCIA</a:t>
            </a:r>
            <a:endParaRPr lang="es-ES" dirty="0"/>
          </a:p>
        </p:txBody>
      </p:sp>
      <p:sp>
        <p:nvSpPr>
          <p:cNvPr id="3" name="2 Marcador de contenido"/>
          <p:cNvSpPr>
            <a:spLocks noGrp="1"/>
          </p:cNvSpPr>
          <p:nvPr>
            <p:ph idx="1"/>
          </p:nvPr>
        </p:nvSpPr>
        <p:spPr/>
        <p:txBody>
          <a:bodyPr/>
          <a:lstStyle/>
          <a:p>
            <a:pPr marL="0" indent="0">
              <a:buNone/>
            </a:pPr>
            <a:r>
              <a:rPr lang="es-ES" dirty="0" smtClean="0"/>
              <a:t>la existencia de operaciones similares en un ente publico, debe corresponder un mismo tratamiento contable, el cual debe permanecer a través del tiempo, en tanto no cambie la esencia económica de las operaciones.</a:t>
            </a:r>
            <a:endParaRPr lang="es-E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rc_mi" descr="http://www.actitudyaccion.com/wp-content/uploads/2011/11/gracias1.jpg">
            <a:hlinkClick r:id="rId2"/>
          </p:cNvPr>
          <p:cNvPicPr>
            <a:picLocks noGrp="1"/>
          </p:cNvPicPr>
          <p:nvPr>
            <p:ph idx="1"/>
          </p:nvPr>
        </p:nvPicPr>
        <p:blipFill>
          <a:blip r:embed="rId3" cstate="print">
            <a:extLst>
              <a:ext uri="{28A0092B-C50C-407E-A947-70E740481C1C}">
                <a14:useLocalDpi xmlns:a14="http://schemas.microsoft.com/office/drawing/2010/main" xmlns="" val="0"/>
              </a:ext>
            </a:extLst>
          </a:blip>
          <a:stretch>
            <a:fillRect/>
          </a:stretch>
        </p:blipFill>
        <p:spPr bwMode="auto">
          <a:xfrm>
            <a:off x="2571750" y="2212181"/>
            <a:ext cx="4000500" cy="3835400"/>
          </a:xfrm>
          <a:prstGeom prst="rect">
            <a:avLst/>
          </a:prstGeom>
          <a:noFill/>
          <a:ln>
            <a:noFill/>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buFont typeface="Wingdings" pitchFamily="2" charset="2"/>
              <a:buChar char="Ø"/>
            </a:pPr>
            <a:r>
              <a:rPr lang="es-ES" dirty="0" smtClean="0"/>
              <a:t>ANTECEDENTES</a:t>
            </a:r>
            <a:endParaRPr lang="es-ES" dirty="0"/>
          </a:p>
        </p:txBody>
      </p:sp>
      <p:sp>
        <p:nvSpPr>
          <p:cNvPr id="3" name="2 Marcador de contenido"/>
          <p:cNvSpPr>
            <a:spLocks noGrp="1"/>
          </p:cNvSpPr>
          <p:nvPr>
            <p:ph idx="1"/>
          </p:nvPr>
        </p:nvSpPr>
        <p:spPr/>
        <p:txBody>
          <a:bodyPr/>
          <a:lstStyle/>
          <a:p>
            <a:pPr>
              <a:buFont typeface="Wingdings" pitchFamily="2" charset="2"/>
              <a:buChar char="Ø"/>
            </a:pPr>
            <a:r>
              <a:rPr lang="es-ES" dirty="0" smtClean="0"/>
              <a:t>El 31 de diciembre fue publicada en el Diario Oficial de la federación de la Ley General de Contabilidad gubernamental.</a:t>
            </a:r>
          </a:p>
          <a:p>
            <a:pPr>
              <a:buFont typeface="Wingdings" pitchFamily="2" charset="2"/>
              <a:buChar char="Ø"/>
            </a:pPr>
            <a:r>
              <a:rPr lang="es-ES" dirty="0" smtClean="0"/>
              <a:t>OBJETIVO</a:t>
            </a:r>
          </a:p>
          <a:p>
            <a:pPr>
              <a:buNone/>
            </a:pPr>
            <a:r>
              <a:rPr lang="es-ES" dirty="0" smtClean="0"/>
              <a:t>Establecer los criterios generales que regirán la Contabilidad Gubernamental y la emisión de información financiera de los entes públicos.</a:t>
            </a:r>
          </a:p>
          <a:p>
            <a:pPr>
              <a:buNone/>
            </a:pPr>
            <a:endParaRPr lang="es-ES" dirty="0" smtClean="0"/>
          </a:p>
          <a:p>
            <a:pPr>
              <a:buNone/>
            </a:pPr>
            <a:endParaRPr lang="es-E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¿QUE QUIERE LOGRAR LA CONTABILIDA GUBERNAMENTAL?.</a:t>
            </a:r>
            <a:endParaRPr lang="es-ES" dirty="0"/>
          </a:p>
        </p:txBody>
      </p:sp>
      <p:sp>
        <p:nvSpPr>
          <p:cNvPr id="3" name="2 Marcador de contenido"/>
          <p:cNvSpPr>
            <a:spLocks noGrp="1"/>
          </p:cNvSpPr>
          <p:nvPr>
            <p:ph idx="1"/>
          </p:nvPr>
        </p:nvSpPr>
        <p:spPr/>
        <p:txBody>
          <a:bodyPr/>
          <a:lstStyle/>
          <a:p>
            <a:pPr>
              <a:buFont typeface="Wingdings" pitchFamily="2" charset="2"/>
              <a:buChar char="Ø"/>
            </a:pPr>
            <a:r>
              <a:rPr lang="es-ES" dirty="0" smtClean="0"/>
              <a:t>Su adecuada armonización, en los entes públicos como es en el registro y la fiscalización de los activos, pasivos, ingresos y gastos.</a:t>
            </a:r>
          </a:p>
          <a:p>
            <a:pPr>
              <a:buFont typeface="Wingdings" pitchFamily="2" charset="2"/>
              <a:buChar char="Ø"/>
            </a:pPr>
            <a:r>
              <a:rPr lang="es-ES" dirty="0" smtClean="0"/>
              <a:t>En general</a:t>
            </a:r>
          </a:p>
          <a:p>
            <a:pPr>
              <a:buNone/>
            </a:pPr>
            <a:r>
              <a:rPr lang="es-ES" dirty="0" smtClean="0"/>
              <a:t>Contribuir en la eficacia económica y eficiencia del gasto e ingresos públicos.</a:t>
            </a:r>
          </a:p>
          <a:p>
            <a:pPr>
              <a:buNone/>
            </a:pPr>
            <a:endParaRPr lang="es-ES" dirty="0" smtClean="0"/>
          </a:p>
          <a:p>
            <a:pPr>
              <a:buNone/>
            </a:pPr>
            <a:endParaRPr lang="es-E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23528" y="260648"/>
            <a:ext cx="8229600" cy="1584176"/>
          </a:xfrm>
        </p:spPr>
        <p:txBody>
          <a:bodyPr>
            <a:normAutofit/>
          </a:bodyPr>
          <a:lstStyle/>
          <a:p>
            <a:r>
              <a:rPr lang="es-ES" sz="2800" dirty="0" smtClean="0"/>
              <a:t>POSTULADOS BASICOS DE CONTABILIDAD GUBERNAMENTAL.</a:t>
            </a:r>
            <a:br>
              <a:rPr lang="es-ES" sz="2800" dirty="0" smtClean="0"/>
            </a:br>
            <a:r>
              <a:rPr lang="es-ES" sz="2800" dirty="0" smtClean="0"/>
              <a:t>(PBCG)</a:t>
            </a:r>
            <a:endParaRPr lang="es-ES" sz="2800" dirty="0"/>
          </a:p>
        </p:txBody>
      </p:sp>
      <p:sp>
        <p:nvSpPr>
          <p:cNvPr id="3" name="2 Marcador de contenido"/>
          <p:cNvSpPr>
            <a:spLocks noGrp="1"/>
          </p:cNvSpPr>
          <p:nvPr>
            <p:ph idx="1"/>
          </p:nvPr>
        </p:nvSpPr>
        <p:spPr>
          <a:xfrm>
            <a:off x="457200" y="1628800"/>
            <a:ext cx="8229600" cy="4497363"/>
          </a:xfrm>
        </p:spPr>
        <p:txBody>
          <a:bodyPr>
            <a:normAutofit/>
          </a:bodyPr>
          <a:lstStyle/>
          <a:p>
            <a:r>
              <a:rPr lang="es-ES" dirty="0" smtClean="0"/>
              <a:t>Teniendo incidencia en la identificación, el </a:t>
            </a:r>
            <a:r>
              <a:rPr lang="es-ES" dirty="0" err="1" smtClean="0"/>
              <a:t>analisis</a:t>
            </a:r>
            <a:r>
              <a:rPr lang="es-ES" dirty="0" smtClean="0"/>
              <a:t> la interpretación, la </a:t>
            </a:r>
            <a:r>
              <a:rPr lang="es-ES" dirty="0" err="1" smtClean="0"/>
              <a:t>captacion</a:t>
            </a:r>
            <a:r>
              <a:rPr lang="es-ES" dirty="0" smtClean="0"/>
              <a:t>, el procesamiento y el reconocimiento de la </a:t>
            </a:r>
            <a:r>
              <a:rPr lang="es-ES" dirty="0" err="1" smtClean="0"/>
              <a:t>transformacion</a:t>
            </a:r>
            <a:r>
              <a:rPr lang="es-ES" dirty="0" smtClean="0"/>
              <a:t>, transacciones y otro eventos que afectan el ente publico.</a:t>
            </a:r>
          </a:p>
          <a:p>
            <a:r>
              <a:rPr lang="es-ES" dirty="0" smtClean="0"/>
              <a:t>Sustentan de manera </a:t>
            </a:r>
            <a:r>
              <a:rPr lang="es-ES" dirty="0" err="1" smtClean="0"/>
              <a:t>tecnica</a:t>
            </a:r>
            <a:r>
              <a:rPr lang="es-ES" dirty="0" smtClean="0"/>
              <a:t> el registro de las operaciones, la </a:t>
            </a:r>
            <a:r>
              <a:rPr lang="es-ES" dirty="0" err="1" smtClean="0"/>
              <a:t>elaboracion</a:t>
            </a:r>
            <a:r>
              <a:rPr lang="es-ES" dirty="0" smtClean="0"/>
              <a:t> y </a:t>
            </a:r>
            <a:r>
              <a:rPr lang="es-ES" dirty="0" err="1" smtClean="0"/>
              <a:t>presentacion</a:t>
            </a:r>
            <a:r>
              <a:rPr lang="es-ES" dirty="0" smtClean="0"/>
              <a:t> de los estados financieros, basado en su razonamiento.</a:t>
            </a:r>
          </a:p>
          <a:p>
            <a:endParaRPr lang="es-E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buFont typeface="Wingdings" pitchFamily="2" charset="2"/>
              <a:buChar char="Ø"/>
            </a:pPr>
            <a:r>
              <a:rPr lang="es-ES" dirty="0" smtClean="0"/>
              <a:t>SUSTANCIA ECONOMICA </a:t>
            </a:r>
            <a:endParaRPr lang="es-ES" dirty="0"/>
          </a:p>
        </p:txBody>
      </p:sp>
      <p:sp>
        <p:nvSpPr>
          <p:cNvPr id="3" name="2 Marcador de contenido"/>
          <p:cNvSpPr>
            <a:spLocks noGrp="1"/>
          </p:cNvSpPr>
          <p:nvPr>
            <p:ph idx="1"/>
          </p:nvPr>
        </p:nvSpPr>
        <p:spPr/>
        <p:txBody>
          <a:bodyPr/>
          <a:lstStyle/>
          <a:p>
            <a:pPr>
              <a:buFont typeface="Wingdings" pitchFamily="2" charset="2"/>
              <a:buChar char="Ø"/>
            </a:pPr>
            <a:r>
              <a:rPr lang="es-ES" dirty="0" smtClean="0"/>
              <a:t>Es el reconocimiento contable de las transacciones, transformación interna y otros eventos, que afectan económicamente al ente publico y delimitación de las operaciones del sistema de contabilidad gubernamental.(SCG)</a:t>
            </a:r>
            <a:endParaRPr lang="es-E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buFont typeface="Wingdings" pitchFamily="2" charset="2"/>
              <a:buChar char="Ø"/>
            </a:pPr>
            <a:r>
              <a:rPr lang="es-ES" dirty="0" smtClean="0"/>
              <a:t>ENTES PUBLICOS </a:t>
            </a:r>
            <a:endParaRPr lang="es-ES" dirty="0"/>
          </a:p>
        </p:txBody>
      </p:sp>
      <p:sp>
        <p:nvSpPr>
          <p:cNvPr id="3" name="2 Marcador de contenido"/>
          <p:cNvSpPr>
            <a:spLocks noGrp="1"/>
          </p:cNvSpPr>
          <p:nvPr>
            <p:ph idx="1"/>
          </p:nvPr>
        </p:nvSpPr>
        <p:spPr/>
        <p:txBody>
          <a:bodyPr>
            <a:normAutofit/>
          </a:bodyPr>
          <a:lstStyle/>
          <a:p>
            <a:pPr>
              <a:buFont typeface="Wingdings" pitchFamily="2" charset="2"/>
              <a:buChar char="Ø"/>
            </a:pPr>
            <a:r>
              <a:rPr lang="es-ES" dirty="0" smtClean="0"/>
              <a:t>Los poderes ejecutivo, legislativo y judicial de la federación y de las en entidades federativas, los entes autónomos de la federación y de las entidades, los ayuntamientos de los municipios, los órganos políticos administrativos de las demarcaciones territoriales del distrito federal, y las entidades de la administración publica paraestatal, ya sean federales estatales o municipales.</a:t>
            </a:r>
          </a:p>
          <a:p>
            <a:endParaRPr lang="es-E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2506290"/>
          </a:xfrm>
        </p:spPr>
        <p:txBody>
          <a:bodyPr>
            <a:normAutofit/>
          </a:bodyPr>
          <a:lstStyle/>
          <a:p>
            <a:pPr algn="l">
              <a:buFont typeface="Wingdings" pitchFamily="2" charset="2"/>
              <a:buChar char="Ø"/>
            </a:pPr>
            <a:r>
              <a:rPr lang="es-ES" dirty="0" smtClean="0"/>
              <a:t>EXISTENCIA PERMANENTE </a:t>
            </a:r>
            <a:br>
              <a:rPr lang="es-ES" dirty="0" smtClean="0"/>
            </a:br>
            <a:r>
              <a:rPr lang="es-ES" sz="3200" dirty="0" smtClean="0"/>
              <a:t>la actividad del ente publico se establece por tiempo indefinido, salvo disposición legal en la que se especifique lo contrario.</a:t>
            </a:r>
            <a:endParaRPr lang="es-ES" sz="3200" dirty="0"/>
          </a:p>
        </p:txBody>
      </p:sp>
      <p:sp>
        <p:nvSpPr>
          <p:cNvPr id="3" name="2 Marcador de contenido"/>
          <p:cNvSpPr>
            <a:spLocks noGrp="1"/>
          </p:cNvSpPr>
          <p:nvPr>
            <p:ph idx="1"/>
          </p:nvPr>
        </p:nvSpPr>
        <p:spPr>
          <a:xfrm>
            <a:off x="457200" y="3140968"/>
            <a:ext cx="8229600" cy="2985195"/>
          </a:xfrm>
        </p:spPr>
        <p:txBody>
          <a:bodyPr>
            <a:normAutofit/>
          </a:bodyPr>
          <a:lstStyle/>
          <a:p>
            <a:pPr>
              <a:buFont typeface="Wingdings" pitchFamily="2" charset="2"/>
              <a:buChar char="Ø"/>
            </a:pPr>
            <a:r>
              <a:rPr lang="es-ES" sz="4400" dirty="0" smtClean="0"/>
              <a:t>REVELACION SUFICIENTE</a:t>
            </a:r>
          </a:p>
          <a:p>
            <a:pPr>
              <a:buNone/>
            </a:pPr>
            <a:r>
              <a:rPr lang="es-ES" dirty="0" smtClean="0"/>
              <a:t>Los estados y la información financiera deben mostrar amplia y claramente la situación financiera y los resultados del ente económico.</a:t>
            </a:r>
            <a:endParaRPr lang="es-E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2002234"/>
          </a:xfrm>
        </p:spPr>
        <p:txBody>
          <a:bodyPr>
            <a:normAutofit fontScale="90000"/>
          </a:bodyPr>
          <a:lstStyle/>
          <a:p>
            <a:pPr algn="l">
              <a:buFont typeface="Wingdings" pitchFamily="2" charset="2"/>
              <a:buChar char="Ø"/>
            </a:pPr>
            <a:r>
              <a:rPr lang="es-ES" dirty="0" smtClean="0"/>
              <a:t>IMPORTANCIA RELATIVA</a:t>
            </a:r>
            <a:br>
              <a:rPr lang="es-ES" dirty="0" smtClean="0"/>
            </a:br>
            <a:r>
              <a:rPr lang="es-ES" sz="3200" dirty="0"/>
              <a:t>L</a:t>
            </a:r>
            <a:r>
              <a:rPr lang="es-ES" sz="3200" dirty="0" smtClean="0"/>
              <a:t>a información debe mostrar los aspectos importantes de la entidad que fueron reconocidos contablemente.</a:t>
            </a:r>
            <a:r>
              <a:rPr lang="es-ES" dirty="0" smtClean="0"/>
              <a:t> </a:t>
            </a:r>
            <a:endParaRPr lang="es-ES" dirty="0"/>
          </a:p>
        </p:txBody>
      </p:sp>
      <p:sp>
        <p:nvSpPr>
          <p:cNvPr id="3" name="2 Marcador de contenido"/>
          <p:cNvSpPr>
            <a:spLocks noGrp="1"/>
          </p:cNvSpPr>
          <p:nvPr>
            <p:ph idx="1"/>
          </p:nvPr>
        </p:nvSpPr>
        <p:spPr>
          <a:xfrm>
            <a:off x="457200" y="2276872"/>
            <a:ext cx="8229600" cy="3849291"/>
          </a:xfrm>
        </p:spPr>
        <p:txBody>
          <a:bodyPr>
            <a:normAutofit/>
          </a:bodyPr>
          <a:lstStyle/>
          <a:p>
            <a:pPr>
              <a:buFont typeface="Wingdings" pitchFamily="2" charset="2"/>
              <a:buChar char="Ø"/>
            </a:pPr>
            <a:r>
              <a:rPr lang="es-ES" sz="4000" dirty="0" smtClean="0"/>
              <a:t>REGISTRO E INTEGRACION PRESUPUESTARIA.</a:t>
            </a:r>
          </a:p>
          <a:p>
            <a:pPr>
              <a:buNone/>
            </a:pPr>
            <a:r>
              <a:rPr lang="es-ES" dirty="0" smtClean="0"/>
              <a:t>La información presupuestaria de los entes públicos se integran en la contabilidad en los mismo a términos que se presentan en la ley de ingresos y en el decreto del presupuesto egresos, de acuerdo a la naturaleza económica que le corresponda </a:t>
            </a:r>
            <a:endParaRPr lang="es-E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5890666"/>
          </a:xfrm>
        </p:spPr>
        <p:txBody>
          <a:bodyPr>
            <a:normAutofit/>
          </a:bodyPr>
          <a:lstStyle/>
          <a:p>
            <a:pPr marL="571500" indent="-571500">
              <a:buFont typeface="Wingdings" pitchFamily="2" charset="2"/>
              <a:buChar char="Ø"/>
            </a:pPr>
            <a:r>
              <a:rPr lang="es-ES" dirty="0" smtClean="0"/>
              <a:t>CONSOLIDACION DE LA INFORMACION FINANCIERA</a:t>
            </a:r>
            <a:br>
              <a:rPr lang="es-ES" dirty="0" smtClean="0"/>
            </a:br>
            <a:r>
              <a:rPr lang="es-ES" sz="3100" dirty="0" smtClean="0"/>
              <a:t>los estados financieros de los entes públicos deberán presentar de manera consolidada la situación financiera, los resultados de operaciones, el flujo de efectivos a los cambios en la situación financiera y las variaciones a la Hacienda publica , como si se tratara de un solo ente publico</a:t>
            </a:r>
            <a:r>
              <a:rPr lang="es-ES" dirty="0" smtClean="0"/>
              <a:t>.</a:t>
            </a:r>
            <a:endParaRPr lang="es-E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72</TotalTime>
  <Words>563</Words>
  <Application>Microsoft Office PowerPoint</Application>
  <PresentationFormat>Presentación en pantalla (4:3)</PresentationFormat>
  <Paragraphs>33</Paragraphs>
  <Slides>15</Slides>
  <Notes>0</Notes>
  <HiddenSlides>0</HiddenSlides>
  <MMClips>0</MMClips>
  <ScaleCrop>false</ScaleCrop>
  <HeadingPairs>
    <vt:vector size="4" baseType="variant">
      <vt:variant>
        <vt:lpstr>Tema</vt:lpstr>
      </vt:variant>
      <vt:variant>
        <vt:i4>1</vt:i4>
      </vt:variant>
      <vt:variant>
        <vt:lpstr>Títulos de diapositiva</vt:lpstr>
      </vt:variant>
      <vt:variant>
        <vt:i4>15</vt:i4>
      </vt:variant>
    </vt:vector>
  </HeadingPairs>
  <TitlesOfParts>
    <vt:vector size="16" baseType="lpstr">
      <vt:lpstr>Flujo</vt:lpstr>
      <vt:lpstr>INSTITUTO POLITECNICO NACIONAL   ESCUELA SUPERIOR DE COMERCIO Y ADMINISTRACION   TEMA: POSTULADOS BASICOS DE CONTABILIDAD GUBERNAMENTAL   EQUIPO: 12  INTEGRANTES DEL EQUIPO:  Garcia Balcázar Eduardo    Tapia Hipolito Mara Isabel. </vt:lpstr>
      <vt:lpstr>ANTECEDENTES</vt:lpstr>
      <vt:lpstr>¿QUE QUIERE LOGRAR LA CONTABILIDA GUBERNAMENTAL?.</vt:lpstr>
      <vt:lpstr>POSTULADOS BASICOS DE CONTABILIDAD GUBERNAMENTAL. (PBCG)</vt:lpstr>
      <vt:lpstr>SUSTANCIA ECONOMICA </vt:lpstr>
      <vt:lpstr>ENTES PUBLICOS </vt:lpstr>
      <vt:lpstr>EXISTENCIA PERMANENTE  la actividad del ente publico se establece por tiempo indefinido, salvo disposición legal en la que se especifique lo contrario.</vt:lpstr>
      <vt:lpstr>IMPORTANCIA RELATIVA La información debe mostrar los aspectos importantes de la entidad que fueron reconocidos contablemente. </vt:lpstr>
      <vt:lpstr>CONSOLIDACION DE LA INFORMACION FINANCIERA los estados financieros de los entes públicos deberán presentar de manera consolidada la situación financiera, los resultados de operaciones, el flujo de efectivos a los cambios en la situación financiera y las variaciones a la Hacienda publica , como si se tratara de un solo ente publico.</vt:lpstr>
      <vt:lpstr>DEVENGO CONTABLE </vt:lpstr>
      <vt:lpstr>Diapositiva 11</vt:lpstr>
      <vt:lpstr>VALUACION</vt:lpstr>
      <vt:lpstr>DUALIDAD ECONOMICA</vt:lpstr>
      <vt:lpstr>CONSISTENCIA</vt:lpstr>
      <vt:lpstr>Diapositiva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INSTITUTO POLITECNICO NACIONAL   ESCUELA SUPERIOR DE COMERCIO Y ADMINISTRACION   TEMA: POSTULADOS BASICOS DE CONTABILIDAD GUBERNAMENTAL   EQUIPO: 12  INTEGRANTES DEL EQUIPO:  Eduardo Tapia Hipolito Mara Isabel.</dc:title>
  <dc:creator>Toshiba</dc:creator>
  <cp:lastModifiedBy>Toshiba</cp:lastModifiedBy>
  <cp:revision>10</cp:revision>
  <dcterms:created xsi:type="dcterms:W3CDTF">2013-02-18T04:26:15Z</dcterms:created>
  <dcterms:modified xsi:type="dcterms:W3CDTF">2013-02-21T05:12:13Z</dcterms:modified>
</cp:coreProperties>
</file>